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57" r:id="rId4"/>
    <p:sldId id="277" r:id="rId5"/>
    <p:sldId id="263" r:id="rId6"/>
    <p:sldId id="280" r:id="rId7"/>
    <p:sldId id="281" r:id="rId8"/>
    <p:sldId id="282" r:id="rId9"/>
    <p:sldId id="286" r:id="rId10"/>
    <p:sldId id="293" r:id="rId11"/>
    <p:sldId id="283" r:id="rId12"/>
    <p:sldId id="287" r:id="rId13"/>
    <p:sldId id="294" r:id="rId14"/>
    <p:sldId id="284" r:id="rId15"/>
    <p:sldId id="288" r:id="rId16"/>
    <p:sldId id="290" r:id="rId17"/>
    <p:sldId id="285" r:id="rId18"/>
    <p:sldId id="292" r:id="rId19"/>
    <p:sldId id="289" r:id="rId20"/>
    <p:sldId id="291" r:id="rId21"/>
    <p:sldId id="279" r:id="rId22"/>
    <p:sldId id="278" r:id="rId23"/>
    <p:sldId id="295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F9BEBC-96AA-7EF1-5459-3546AA0338CD}" v="102" dt="2023-03-12T11:55:26.9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0" autoAdjust="0"/>
    <p:restoredTop sz="94660" autoAdjust="0"/>
  </p:normalViewPr>
  <p:slideViewPr>
    <p:cSldViewPr snapToGrid="0">
      <p:cViewPr varScale="1">
        <p:scale>
          <a:sx n="82" d="100"/>
          <a:sy n="82" d="100"/>
        </p:scale>
        <p:origin x="115" y="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403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k 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 dirty="0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da-DK"/>
              <a:t>Rediger teksttypografien i masteren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2/21/2025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 dirty="0"/>
              <a:t>Klik på ikonet for at tilføje et billede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 dirty="0"/>
              <a:t>Klik på ikonet for at tilføje et billede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 dirty="0"/>
              <a:t>Klik på ikonet for at tilføje et billede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2/21/2025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2/21/2025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2/21/2025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2/21/2025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2/21/2025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 dirty="0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CD4FD6-4608-4D5D-BD44-D328F3D5F7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0527" y="415829"/>
            <a:ext cx="8825658" cy="3329581"/>
          </a:xfrm>
        </p:spPr>
        <p:txBody>
          <a:bodyPr/>
          <a:lstStyle/>
          <a:p>
            <a:r>
              <a:rPr lang="da-DK" dirty="0"/>
              <a:t>Velkommen til Næstved Cykel-Motion 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8B4C0BC-6824-4351-8D50-A8A3A26DC4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a-DK" sz="4000" b="1" dirty="0"/>
              <a:t>Klubtur 2025</a:t>
            </a:r>
          </a:p>
          <a:p>
            <a:r>
              <a:rPr lang="da-DK" dirty="0"/>
              <a:t> </a:t>
            </a:r>
          </a:p>
        </p:txBody>
      </p:sp>
      <p:pic>
        <p:nvPicPr>
          <p:cNvPr id="4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2C8DC86D-D4DB-8255-84D9-591EB2BAAC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700" y="5762625"/>
            <a:ext cx="2781300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200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F475C0-1255-4526-A7A6-11FAD630A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165324" cy="1400530"/>
          </a:xfrm>
        </p:spPr>
        <p:txBody>
          <a:bodyPr/>
          <a:lstStyle/>
          <a:p>
            <a:r>
              <a:rPr lang="da-DK" sz="3500" dirty="0"/>
              <a:t>Detaljeret rute MTB El </a:t>
            </a:r>
            <a:r>
              <a:rPr lang="da-DK" sz="3500" dirty="0" err="1"/>
              <a:t>bandidos</a:t>
            </a:r>
            <a:r>
              <a:rPr lang="da-DK" sz="3500" dirty="0"/>
              <a:t> 29.05 Dag 1</a:t>
            </a:r>
          </a:p>
        </p:txBody>
      </p:sp>
      <p:pic>
        <p:nvPicPr>
          <p:cNvPr id="5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2C8DC86D-D4DB-8255-84D9-591EB2BAAC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700" y="5762625"/>
            <a:ext cx="2781300" cy="1095375"/>
          </a:xfrm>
          <a:prstGeom prst="rect">
            <a:avLst/>
          </a:prstGeom>
        </p:spPr>
      </p:pic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26E59D66-2280-4BE0-B309-6A4FE11BE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62" y="1628508"/>
            <a:ext cx="10741688" cy="3376245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da-DK" sz="2800" b="1" dirty="0"/>
          </a:p>
          <a:p>
            <a:pPr lvl="1"/>
            <a:r>
              <a:rPr lang="da-DK" sz="3200" b="1" dirty="0"/>
              <a:t>Århus -&gt; Randers</a:t>
            </a:r>
          </a:p>
          <a:p>
            <a:pPr lvl="2"/>
            <a:r>
              <a:rPr lang="da-DK" sz="3200" b="1" dirty="0"/>
              <a:t>57 km og ca. 500 hm) </a:t>
            </a:r>
          </a:p>
          <a:p>
            <a:pPr lvl="2"/>
            <a:r>
              <a:rPr lang="da-DK" sz="2800" b="1" dirty="0"/>
              <a:t>Frokost undervejs på ruten</a:t>
            </a:r>
            <a:endParaRPr lang="da-DK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75232" y="1035697"/>
            <a:ext cx="3565117" cy="5072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146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F475C0-1255-4526-A7A6-11FAD630A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829" y="569260"/>
            <a:ext cx="9404723" cy="1400530"/>
          </a:xfrm>
        </p:spPr>
        <p:txBody>
          <a:bodyPr/>
          <a:lstStyle/>
          <a:p>
            <a:r>
              <a:rPr lang="da-DK" dirty="0"/>
              <a:t>Detaljeret rute Racer Dag 2 30.05</a:t>
            </a:r>
          </a:p>
        </p:txBody>
      </p:sp>
      <p:pic>
        <p:nvPicPr>
          <p:cNvPr id="5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2C8DC86D-D4DB-8255-84D9-591EB2BAAC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700" y="5762625"/>
            <a:ext cx="2781300" cy="1095375"/>
          </a:xfrm>
          <a:prstGeom prst="rect">
            <a:avLst/>
          </a:prstGeom>
        </p:spPr>
      </p:pic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26E59D66-2280-4BE0-B309-6A4FE11BE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552" y="1337712"/>
            <a:ext cx="11199578" cy="337624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 sz="2800" b="1" dirty="0"/>
              <a:t>Randers -&gt; Viborg (Tour de Gudenå)</a:t>
            </a:r>
          </a:p>
          <a:p>
            <a:pPr lvl="1"/>
            <a:r>
              <a:rPr lang="da-DK" sz="2600" b="1" dirty="0"/>
              <a:t>114 Km. Antal Hm. Ca. 1200</a:t>
            </a:r>
          </a:p>
          <a:p>
            <a:pPr lvl="2"/>
            <a:r>
              <a:rPr lang="da-DK" sz="2400" b="1" dirty="0"/>
              <a:t>Frokost på Restaurant Favorit (Bjerringbro)</a:t>
            </a:r>
          </a:p>
          <a:p>
            <a:pPr lvl="1"/>
            <a:endParaRPr lang="da-DK" sz="2600" b="1" dirty="0"/>
          </a:p>
          <a:p>
            <a:pPr lvl="1"/>
            <a:endParaRPr lang="da-DK" sz="2600" b="1" dirty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1294" y="3141817"/>
            <a:ext cx="9795622" cy="3165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146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F475C0-1255-4526-A7A6-11FAD630A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800" dirty="0"/>
              <a:t>Detaljeret rute MTB 1+2 dag 2 30.05</a:t>
            </a:r>
          </a:p>
        </p:txBody>
      </p:sp>
      <p:pic>
        <p:nvPicPr>
          <p:cNvPr id="5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2C8DC86D-D4DB-8255-84D9-591EB2BAAC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700" y="5762625"/>
            <a:ext cx="2781300" cy="1095375"/>
          </a:xfrm>
          <a:prstGeom prst="rect">
            <a:avLst/>
          </a:prstGeom>
        </p:spPr>
      </p:pic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26E59D66-2280-4BE0-B309-6A4FE11BE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481" y="1597689"/>
            <a:ext cx="10741688" cy="337624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 sz="2800" b="1" dirty="0"/>
              <a:t>Randers -&gt; Viborg</a:t>
            </a:r>
          </a:p>
          <a:p>
            <a:pPr lvl="1"/>
            <a:r>
              <a:rPr lang="da-DK" sz="2600" b="1" dirty="0"/>
              <a:t>118 km (Kongeetapen) og 650 hm</a:t>
            </a:r>
          </a:p>
          <a:p>
            <a:pPr lvl="1"/>
            <a:r>
              <a:rPr lang="da-DK" sz="2600" b="1" dirty="0"/>
              <a:t>56% spor (5 </a:t>
            </a:r>
            <a:r>
              <a:rPr lang="da-DK" sz="2600" b="1" dirty="0" err="1"/>
              <a:t>stk</a:t>
            </a:r>
            <a:r>
              <a:rPr lang="da-DK" sz="2600" b="1" dirty="0"/>
              <a:t>)</a:t>
            </a:r>
          </a:p>
          <a:p>
            <a:pPr lvl="1"/>
            <a:r>
              <a:rPr lang="da-DK" sz="2600" b="1" dirty="0"/>
              <a:t>Frokost når det </a:t>
            </a:r>
          </a:p>
          <a:p>
            <a:pPr marL="457200" lvl="1" indent="0">
              <a:buNone/>
            </a:pPr>
            <a:r>
              <a:rPr lang="da-DK" sz="2600" b="1" dirty="0"/>
              <a:t>   passer ind</a:t>
            </a:r>
            <a:r>
              <a:rPr lang="da-DK" sz="2600" b="1" dirty="0">
                <a:solidFill>
                  <a:srgbClr val="FF0000"/>
                </a:solidFill>
              </a:rPr>
              <a:t>.</a:t>
            </a:r>
          </a:p>
          <a:p>
            <a:pPr lvl="1"/>
            <a:endParaRPr lang="da-DK" sz="2600" b="1" dirty="0">
              <a:solidFill>
                <a:srgbClr val="FF0000"/>
              </a:solidFill>
            </a:endParaRPr>
          </a:p>
          <a:p>
            <a:pPr lvl="1"/>
            <a:endParaRPr lang="da-DK" sz="2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a-DK" dirty="0">
              <a:solidFill>
                <a:srgbClr val="FF0000"/>
              </a:solidFill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4AFFADAD-46AA-C9A6-12C2-FD2BA2052E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3515" y="2693419"/>
            <a:ext cx="7402830" cy="352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46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F475C0-1255-4526-A7A6-11FAD630A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165324" cy="1400530"/>
          </a:xfrm>
        </p:spPr>
        <p:txBody>
          <a:bodyPr/>
          <a:lstStyle/>
          <a:p>
            <a:r>
              <a:rPr lang="da-DK" sz="3500" dirty="0"/>
              <a:t>Detaljeret rute MTB El </a:t>
            </a:r>
            <a:r>
              <a:rPr lang="da-DK" sz="3500" dirty="0" err="1"/>
              <a:t>bandidos</a:t>
            </a:r>
            <a:r>
              <a:rPr lang="da-DK" sz="3500" dirty="0"/>
              <a:t> 30.05 Dag 2</a:t>
            </a:r>
          </a:p>
        </p:txBody>
      </p:sp>
      <p:pic>
        <p:nvPicPr>
          <p:cNvPr id="5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2C8DC86D-D4DB-8255-84D9-591EB2BAAC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700" y="5762625"/>
            <a:ext cx="2781300" cy="1095375"/>
          </a:xfrm>
          <a:prstGeom prst="rect">
            <a:avLst/>
          </a:prstGeom>
        </p:spPr>
      </p:pic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26E59D66-2280-4BE0-B309-6A4FE11BE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62" y="3801035"/>
            <a:ext cx="10741688" cy="2581836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da-DK" sz="2800" b="1" dirty="0"/>
          </a:p>
          <a:p>
            <a:pPr lvl="1"/>
            <a:r>
              <a:rPr lang="da-DK" sz="2600" b="1" dirty="0"/>
              <a:t>Randers -&gt; Viborg</a:t>
            </a:r>
          </a:p>
          <a:p>
            <a:pPr lvl="1"/>
            <a:r>
              <a:rPr lang="da-DK" sz="2600" b="1" dirty="0"/>
              <a:t>80 km og ca. 660 hm</a:t>
            </a:r>
          </a:p>
          <a:p>
            <a:pPr lvl="1"/>
            <a:r>
              <a:rPr lang="da-DK" sz="2600" b="1" dirty="0"/>
              <a:t>Frokost når det passer ind</a:t>
            </a:r>
            <a:endParaRPr lang="da-DK" sz="2600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50466" y="1217359"/>
            <a:ext cx="9363325" cy="316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146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F475C0-1255-4526-A7A6-11FAD630A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Detaljeret rute Racer Dag 3 31.05</a:t>
            </a:r>
          </a:p>
        </p:txBody>
      </p:sp>
      <p:pic>
        <p:nvPicPr>
          <p:cNvPr id="5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2C8DC86D-D4DB-8255-84D9-591EB2BAAC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700" y="5762625"/>
            <a:ext cx="2781300" cy="1095375"/>
          </a:xfrm>
          <a:prstGeom prst="rect">
            <a:avLst/>
          </a:prstGeom>
        </p:spPr>
      </p:pic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26E59D66-2280-4BE0-B309-6A4FE11BE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481" y="1597689"/>
            <a:ext cx="6277954" cy="337624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 sz="2800" b="1" dirty="0"/>
              <a:t>Viborg -&gt; Galten (Nr. Vissing Kro)</a:t>
            </a:r>
          </a:p>
          <a:p>
            <a:pPr lvl="1"/>
            <a:r>
              <a:rPr lang="da-DK" sz="2600" b="1" dirty="0"/>
              <a:t>129 km, </a:t>
            </a:r>
            <a:r>
              <a:rPr lang="da-DK" sz="2600" b="1" dirty="0" err="1"/>
              <a:t>ca</a:t>
            </a:r>
            <a:r>
              <a:rPr lang="da-DK" sz="2600" b="1" dirty="0"/>
              <a:t> 1.450 Hm </a:t>
            </a:r>
            <a:r>
              <a:rPr lang="da-DK" sz="2000" b="1" dirty="0"/>
              <a:t>(Kongeetapen)</a:t>
            </a:r>
          </a:p>
          <a:p>
            <a:pPr lvl="1"/>
            <a:r>
              <a:rPr lang="da-DK" sz="2600" b="1" dirty="0"/>
              <a:t>Frokost (Silkeborg/Restaurant </a:t>
            </a:r>
            <a:r>
              <a:rPr lang="da-DK" sz="2800" b="1" dirty="0"/>
              <a:t>La </a:t>
            </a:r>
            <a:r>
              <a:rPr lang="da-DK" sz="2800" b="1" dirty="0" err="1"/>
              <a:t>Fiamma</a:t>
            </a:r>
            <a:endParaRPr lang="da-DK" sz="2800" b="1" dirty="0"/>
          </a:p>
          <a:p>
            <a:pPr lvl="1"/>
            <a:r>
              <a:rPr lang="da-DK" sz="2800" b="1" dirty="0"/>
              <a:t>Bagerstop -&gt; Hotel Himmel-bjerget</a:t>
            </a:r>
          </a:p>
          <a:p>
            <a:pPr lvl="1">
              <a:buNone/>
            </a:pPr>
            <a:endParaRPr lang="da-DK" sz="2600" b="1" dirty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2008" y="1179419"/>
            <a:ext cx="5010150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146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F475C0-1255-4526-A7A6-11FAD630A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Detaljeret rute MTB 1+2 Dag 3 31.05</a:t>
            </a:r>
          </a:p>
        </p:txBody>
      </p:sp>
      <p:pic>
        <p:nvPicPr>
          <p:cNvPr id="5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2C8DC86D-D4DB-8255-84D9-591EB2BAAC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700" y="5762625"/>
            <a:ext cx="2781300" cy="1095375"/>
          </a:xfrm>
          <a:prstGeom prst="rect">
            <a:avLst/>
          </a:prstGeom>
        </p:spPr>
      </p:pic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26E59D66-2280-4BE0-B309-6A4FE11BE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481" y="1597689"/>
            <a:ext cx="10741688" cy="337624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 sz="2400" b="1" dirty="0"/>
              <a:t>Kejse etape</a:t>
            </a:r>
          </a:p>
          <a:p>
            <a:pPr lvl="1"/>
            <a:r>
              <a:rPr lang="da-DK" sz="2400" b="1" dirty="0"/>
              <a:t>Viborg -&gt; Nr. Vissing kro</a:t>
            </a:r>
          </a:p>
          <a:p>
            <a:pPr lvl="1"/>
            <a:r>
              <a:rPr lang="da-DK" sz="2400" b="1" dirty="0"/>
              <a:t>122 km (1.310 Hm), muligt at skære </a:t>
            </a:r>
          </a:p>
          <a:p>
            <a:pPr marL="457200" lvl="1" indent="0">
              <a:buNone/>
            </a:pPr>
            <a:r>
              <a:rPr lang="da-DK" sz="2400" b="1" dirty="0"/>
              <a:t>    30-40 km spor af) 85% spor, Bager-</a:t>
            </a:r>
          </a:p>
          <a:p>
            <a:pPr marL="457200" lvl="1" indent="0">
              <a:buNone/>
            </a:pPr>
            <a:r>
              <a:rPr lang="da-DK" sz="2400" b="1" dirty="0"/>
              <a:t>    stop v Himmelbjerget)</a:t>
            </a:r>
          </a:p>
          <a:p>
            <a:pPr lvl="1"/>
            <a:r>
              <a:rPr lang="da-DK" sz="2400" b="1" dirty="0"/>
              <a:t>Frokost, omkr. Silkeborg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35075" y="1183341"/>
            <a:ext cx="4694695" cy="511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146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F475C0-1255-4526-A7A6-11FAD630A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/>
              <a:t>Detaljeret rute MTB El </a:t>
            </a:r>
            <a:r>
              <a:rPr lang="da-DK" sz="3200" dirty="0" err="1"/>
              <a:t>bandidos</a:t>
            </a:r>
            <a:r>
              <a:rPr lang="da-DK" sz="3200" dirty="0"/>
              <a:t> Dag 3 31.05</a:t>
            </a:r>
          </a:p>
        </p:txBody>
      </p:sp>
      <p:pic>
        <p:nvPicPr>
          <p:cNvPr id="5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2C8DC86D-D4DB-8255-84D9-591EB2BAAC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700" y="5762625"/>
            <a:ext cx="2781300" cy="1095375"/>
          </a:xfrm>
          <a:prstGeom prst="rect">
            <a:avLst/>
          </a:prstGeom>
        </p:spPr>
      </p:pic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26E59D66-2280-4BE0-B309-6A4FE11BE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481" y="1597689"/>
            <a:ext cx="10741688" cy="337624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 sz="2800" b="1" dirty="0"/>
              <a:t>Viborg -&gt; Nr. Vissing Kro</a:t>
            </a:r>
            <a:r>
              <a:rPr lang="da-DK" sz="2800" dirty="0">
                <a:solidFill>
                  <a:srgbClr val="FF0000"/>
                </a:solidFill>
              </a:rPr>
              <a:t>  </a:t>
            </a:r>
          </a:p>
          <a:p>
            <a:pPr lvl="1"/>
            <a:r>
              <a:rPr lang="da-DK" sz="2600" b="1" dirty="0"/>
              <a:t>85 km. Og ca. 880 Hm</a:t>
            </a:r>
          </a:p>
          <a:p>
            <a:pPr lvl="1"/>
            <a:r>
              <a:rPr lang="da-DK" sz="2600" b="1" dirty="0"/>
              <a:t>Frokost undervejs på ruten</a:t>
            </a:r>
            <a:endParaRPr lang="da-DK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1564" y="1129553"/>
            <a:ext cx="5085098" cy="504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146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F475C0-1255-4526-A7A6-11FAD630A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Detaljeret rute Racer Dag 4 01.06</a:t>
            </a:r>
          </a:p>
        </p:txBody>
      </p:sp>
      <p:pic>
        <p:nvPicPr>
          <p:cNvPr id="5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2C8DC86D-D4DB-8255-84D9-591EB2BAAC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700" y="5762625"/>
            <a:ext cx="2781300" cy="1095375"/>
          </a:xfrm>
          <a:prstGeom prst="rect">
            <a:avLst/>
          </a:prstGeom>
        </p:spPr>
      </p:pic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26E59D66-2280-4BE0-B309-6A4FE11BE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481" y="1597690"/>
            <a:ext cx="10741688" cy="222127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 sz="2800" b="1" dirty="0"/>
              <a:t>Galten (Nr. Vissing Kro) -&gt; Århus (hjem)</a:t>
            </a:r>
          </a:p>
          <a:p>
            <a:pPr lvl="1"/>
            <a:r>
              <a:rPr lang="da-DK" sz="2600" b="1" dirty="0"/>
              <a:t>32 km, frokost på færge, afgang 11.30</a:t>
            </a:r>
          </a:p>
          <a:p>
            <a:pPr lvl="1"/>
            <a:r>
              <a:rPr lang="da-DK" sz="2600" b="1" dirty="0"/>
              <a:t>Ingen stop</a:t>
            </a:r>
            <a:endParaRPr lang="da-DK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9249" y="4000499"/>
            <a:ext cx="90963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146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7546C932-B5D8-8FA3-2B5C-7769157CFBBB}"/>
              </a:ext>
            </a:extLst>
          </p:cNvPr>
          <p:cNvSpPr txBox="1">
            <a:spLocks/>
          </p:cNvSpPr>
          <p:nvPr/>
        </p:nvSpPr>
        <p:spPr>
          <a:xfrm>
            <a:off x="798511" y="6051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a-DK" sz="3200" dirty="0"/>
              <a:t>Detaljeret rute MTB Hold 1/2 Dag 4 01.06</a:t>
            </a:r>
          </a:p>
        </p:txBody>
      </p:sp>
      <p:sp>
        <p:nvSpPr>
          <p:cNvPr id="5" name="Pladsholder til indhold 2">
            <a:extLst>
              <a:ext uri="{FF2B5EF4-FFF2-40B4-BE49-F238E27FC236}">
                <a16:creationId xmlns:a16="http://schemas.microsoft.com/office/drawing/2014/main" id="{99A68DBE-9AEE-69CA-33F7-A290D5E51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2052638"/>
            <a:ext cx="8947150" cy="419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 sz="2800" b="1" dirty="0"/>
              <a:t>Galten (Nr. Vissing Kro) -&gt; Århus (hjem)</a:t>
            </a:r>
          </a:p>
          <a:p>
            <a:pPr lvl="1"/>
            <a:r>
              <a:rPr lang="da-DK" sz="2600" b="1" dirty="0"/>
              <a:t>32 km </a:t>
            </a:r>
          </a:p>
          <a:p>
            <a:pPr lvl="1"/>
            <a:r>
              <a:rPr lang="da-DK" sz="2600" b="1" dirty="0"/>
              <a:t>Frokost på færge</a:t>
            </a:r>
          </a:p>
          <a:p>
            <a:pPr marL="0" indent="0">
              <a:buNone/>
            </a:pPr>
            <a:endParaRPr lang="da-DK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4753" y="4364753"/>
            <a:ext cx="10283920" cy="195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6827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F475C0-1255-4526-A7A6-11FAD630A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181" y="479612"/>
            <a:ext cx="9404723" cy="1400530"/>
          </a:xfrm>
        </p:spPr>
        <p:txBody>
          <a:bodyPr/>
          <a:lstStyle/>
          <a:p>
            <a:r>
              <a:rPr lang="da-DK" sz="3200" dirty="0"/>
              <a:t>Detaljeret rute MTB El Bandidos Dag 4 01.06</a:t>
            </a:r>
          </a:p>
        </p:txBody>
      </p:sp>
      <p:pic>
        <p:nvPicPr>
          <p:cNvPr id="5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2C8DC86D-D4DB-8255-84D9-591EB2BAAC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700" y="5762625"/>
            <a:ext cx="2781300" cy="1095375"/>
          </a:xfrm>
          <a:prstGeom prst="rect">
            <a:avLst/>
          </a:prstGeom>
        </p:spPr>
      </p:pic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26E59D66-2280-4BE0-B309-6A4FE11BE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481" y="1597689"/>
            <a:ext cx="10741688" cy="337624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 sz="2800" b="1" dirty="0"/>
              <a:t>Nr. Vissing Kro -&gt; Århus (hjem)</a:t>
            </a:r>
          </a:p>
          <a:p>
            <a:pPr lvl="1"/>
            <a:r>
              <a:rPr lang="da-DK" sz="2600" b="1" dirty="0"/>
              <a:t>32 km, ingen stop Frokost på færge</a:t>
            </a:r>
          </a:p>
          <a:p>
            <a:pPr marL="0" indent="0">
              <a:buNone/>
            </a:pPr>
            <a:endParaRPr lang="da-DK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256" y="3871072"/>
            <a:ext cx="105537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146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C3F3BF-BA4D-0075-F538-93FD3FA6E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Agenda: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2DD880A-31A6-F03C-82EB-6B5CED7D6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335742"/>
            <a:ext cx="8946541" cy="491265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da-DK" sz="3600" dirty="0"/>
              <a:t>Praktiske forhold</a:t>
            </a:r>
          </a:p>
          <a:p>
            <a:r>
              <a:rPr lang="da-DK" sz="3600" dirty="0"/>
              <a:t>Geografisk oversigt rute MTB og racer</a:t>
            </a:r>
          </a:p>
          <a:p>
            <a:r>
              <a:rPr lang="da-DK" sz="3600" dirty="0"/>
              <a:t>Overnatninger </a:t>
            </a:r>
            <a:r>
              <a:rPr lang="da-DK" sz="3600" dirty="0" err="1"/>
              <a:t>incl</a:t>
            </a:r>
            <a:r>
              <a:rPr lang="da-DK" sz="3600" dirty="0"/>
              <a:t>. menu mm.</a:t>
            </a:r>
          </a:p>
          <a:p>
            <a:r>
              <a:rPr lang="da-DK" sz="3600" dirty="0"/>
              <a:t>Detaljeret rute racer</a:t>
            </a:r>
          </a:p>
          <a:p>
            <a:r>
              <a:rPr lang="da-DK" sz="3600" dirty="0"/>
              <a:t>Deltaljeret rute MTB (Hold 1, 2 og 4/EL)</a:t>
            </a:r>
          </a:p>
          <a:p>
            <a:r>
              <a:rPr lang="da-DK" sz="3600" dirty="0"/>
              <a:t>Følge bil</a:t>
            </a:r>
          </a:p>
          <a:p>
            <a:r>
              <a:rPr lang="da-DK" sz="3600" dirty="0"/>
              <a:t>Priser og tilmelding</a:t>
            </a:r>
          </a:p>
          <a:p>
            <a:r>
              <a:rPr lang="da-DK" sz="3600" dirty="0"/>
              <a:t>AOB</a:t>
            </a:r>
          </a:p>
          <a:p>
            <a:endParaRPr lang="da-DK" dirty="0"/>
          </a:p>
        </p:txBody>
      </p:sp>
      <p:pic>
        <p:nvPicPr>
          <p:cNvPr id="4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2C8DC86D-D4DB-8255-84D9-591EB2BAAC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700" y="5762625"/>
            <a:ext cx="2781300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20371"/>
      </p:ext>
    </p:extLst>
  </p:cSld>
  <p:clrMapOvr>
    <a:masterClrMapping/>
  </p:clrMapOvr>
  <p:transition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F475C0-1255-4526-A7A6-11FAD630A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Følgebil</a:t>
            </a:r>
          </a:p>
        </p:txBody>
      </p:sp>
      <p:pic>
        <p:nvPicPr>
          <p:cNvPr id="5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2C8DC86D-D4DB-8255-84D9-591EB2BAAC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700" y="5762625"/>
            <a:ext cx="2781300" cy="1095375"/>
          </a:xfrm>
          <a:prstGeom prst="rect">
            <a:avLst/>
          </a:prstGeom>
        </p:spPr>
      </p:pic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26E59D66-2280-4BE0-B309-6A4FE11BE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481" y="1597689"/>
            <a:ext cx="10741688" cy="3376245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da-DK" sz="2800" b="1" dirty="0"/>
              <a:t>Kører opsamling, hvis aktuelt (Kaptajn giver besked)</a:t>
            </a:r>
          </a:p>
          <a:p>
            <a:r>
              <a:rPr lang="da-DK" sz="2800" b="1" dirty="0"/>
              <a:t>Har vand, pulver til energidrik, </a:t>
            </a:r>
            <a:r>
              <a:rPr lang="da-DK" sz="2800" b="1" dirty="0" err="1"/>
              <a:t>musli</a:t>
            </a:r>
            <a:r>
              <a:rPr lang="da-DK" sz="2800" b="1" dirty="0"/>
              <a:t> bar og værktøj med </a:t>
            </a:r>
          </a:p>
          <a:p>
            <a:r>
              <a:rPr lang="da-DK" sz="2800" b="1" dirty="0"/>
              <a:t>Kun kaptajner kan aftale mødested m følge bil (Muligt)</a:t>
            </a:r>
          </a:p>
          <a:p>
            <a:r>
              <a:rPr lang="da-DK" sz="2800" b="1" dirty="0"/>
              <a:t>Og vil bruges ved større defekt (ikke muligt at køre videre)</a:t>
            </a:r>
          </a:p>
          <a:p>
            <a:r>
              <a:rPr lang="da-DK" sz="2800" b="1" dirty="0"/>
              <a:t>Nød telefon nummer oplyses til kaptajner</a:t>
            </a:r>
          </a:p>
          <a:p>
            <a:r>
              <a:rPr lang="da-DK" sz="2800" b="1" dirty="0"/>
              <a:t>Møder os v Hotel med nøgler og andet praktisk information</a:t>
            </a:r>
          </a:p>
          <a:p>
            <a:r>
              <a:rPr lang="da-DK" sz="2800" b="1" dirty="0"/>
              <a:t>Tilmeldte personer kommer ind i lukket FB gruppe mht. information mm.</a:t>
            </a:r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160146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F475C0-1255-4526-A7A6-11FAD630A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Priser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398" y="1559860"/>
            <a:ext cx="11217906" cy="4051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146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F475C0-1255-4526-A7A6-11FAD630A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Tilmelding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6E59D66-2280-4BE0-B309-6A4FE11BE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481" y="1597689"/>
            <a:ext cx="10741688" cy="337624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 sz="2800" dirty="0"/>
              <a:t>Tilmelding er åben på hjemmeside</a:t>
            </a:r>
          </a:p>
          <a:p>
            <a:pPr lvl="1"/>
            <a:r>
              <a:rPr lang="da-DK" sz="2600" dirty="0"/>
              <a:t>Herunder angivelse af værelses kammerat og om du ligger bil til mht. T/R Odden</a:t>
            </a:r>
          </a:p>
          <a:p>
            <a:pPr lvl="1"/>
            <a:r>
              <a:rPr lang="da-DK" sz="2600" dirty="0"/>
              <a:t>Deadline for bindende tilmelding og betaling er medio Marts</a:t>
            </a:r>
          </a:p>
          <a:p>
            <a:pPr lvl="1">
              <a:buNone/>
            </a:pPr>
            <a:endParaRPr lang="da-DK" sz="2600" dirty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5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2C8DC86D-D4DB-8255-84D9-591EB2BAAC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700" y="5762625"/>
            <a:ext cx="2781300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46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F475C0-1255-4526-A7A6-11FAD630A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AOB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6E59D66-2280-4BE0-B309-6A4FE11BE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481" y="1597689"/>
            <a:ext cx="10741688" cy="337624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 sz="2800" dirty="0"/>
              <a:t>? </a:t>
            </a:r>
            <a:endParaRPr lang="da-DK" dirty="0"/>
          </a:p>
        </p:txBody>
      </p:sp>
      <p:pic>
        <p:nvPicPr>
          <p:cNvPr id="5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2C8DC86D-D4DB-8255-84D9-591EB2BAAC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700" y="5762625"/>
            <a:ext cx="2781300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469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1F3223-E26F-41A1-9F9C-1773D3C6E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Praktiske forhold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0E026A3-5D66-4A21-AFCC-45CE7C5F9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247" y="1407460"/>
            <a:ext cx="10273553" cy="4195481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da-DK" dirty="0"/>
              <a:t>Planlægning gennemført af Henrik Mathiasen, Jimmy </a:t>
            </a:r>
            <a:r>
              <a:rPr lang="da-DK" dirty="0" err="1"/>
              <a:t>Løfgren</a:t>
            </a:r>
            <a:r>
              <a:rPr lang="da-DK" dirty="0"/>
              <a:t>, 2 * </a:t>
            </a:r>
            <a:r>
              <a:rPr lang="da-DK" dirty="0" err="1"/>
              <a:t>Flygenring</a:t>
            </a:r>
            <a:r>
              <a:rPr lang="da-DK" dirty="0"/>
              <a:t> &amp; Ham selv.</a:t>
            </a:r>
          </a:p>
          <a:p>
            <a:pPr>
              <a:buFont typeface="Wingdings" pitchFamily="2" charset="2"/>
              <a:buChar char="Ø"/>
            </a:pPr>
            <a:r>
              <a:rPr lang="da-DK" dirty="0"/>
              <a:t>Turen er planlagt med overnatning på nyt hotel hver dag, følgebil transporter bagage</a:t>
            </a:r>
          </a:p>
          <a:p>
            <a:pPr>
              <a:buFont typeface="Wingdings" pitchFamily="2" charset="2"/>
              <a:buChar char="Ø"/>
            </a:pPr>
            <a:r>
              <a:rPr lang="da-DK" dirty="0"/>
              <a:t>Turen er både for MTB og Racer med møde sted v p-plads på grenen (sjællands odde) ikke v færge, men for enden af </a:t>
            </a:r>
            <a:r>
              <a:rPr lang="da-DK" dirty="0" err="1"/>
              <a:t>Gnibenvej</a:t>
            </a:r>
            <a:r>
              <a:rPr lang="da-DK" dirty="0"/>
              <a:t> 53 </a:t>
            </a:r>
          </a:p>
          <a:p>
            <a:pPr>
              <a:buFont typeface="Wingdings" pitchFamily="2" charset="2"/>
              <a:buChar char="Ø"/>
            </a:pPr>
            <a:r>
              <a:rPr lang="da-DK" dirty="0"/>
              <a:t>Der køres Racer/MTB hold afstemt vs. Tilmeldte deltagere (ingen efterlades (undtagen når man glemmer kaptajn på toilettet))  </a:t>
            </a:r>
          </a:p>
          <a:p>
            <a:pPr>
              <a:buFont typeface="Wingdings" pitchFamily="2" charset="2"/>
              <a:buChar char="Ø"/>
            </a:pPr>
            <a:r>
              <a:rPr lang="da-DK" dirty="0"/>
              <a:t>Alle deltagere kommer ind i lukket FB gruppe</a:t>
            </a:r>
          </a:p>
          <a:p>
            <a:pPr lvl="1">
              <a:buFont typeface="Wingdings" pitchFamily="2" charset="2"/>
              <a:buChar char="Ø"/>
            </a:pPr>
            <a:r>
              <a:rPr lang="da-DK" dirty="0"/>
              <a:t>I denne gruppe vil vigtige informationer blive lagt op </a:t>
            </a:r>
            <a:r>
              <a:rPr lang="da-DK" dirty="0" err="1"/>
              <a:t>incl</a:t>
            </a:r>
            <a:r>
              <a:rPr lang="da-DK" dirty="0"/>
              <a:t>. Afgangstid (Her er du klar til at køre !)</a:t>
            </a:r>
          </a:p>
          <a:p>
            <a:pPr>
              <a:buFont typeface="Wingdings" pitchFamily="2" charset="2"/>
              <a:buChar char="Ø"/>
            </a:pPr>
            <a:r>
              <a:rPr lang="da-DK" dirty="0"/>
              <a:t>Samtlige priser er </a:t>
            </a:r>
            <a:r>
              <a:rPr lang="da-DK" dirty="0" err="1"/>
              <a:t>excl</a:t>
            </a:r>
            <a:r>
              <a:rPr lang="da-DK" dirty="0"/>
              <a:t>. Drikkevarer og frokost, men </a:t>
            </a:r>
            <a:r>
              <a:rPr lang="da-DK" dirty="0" err="1"/>
              <a:t>incl</a:t>
            </a:r>
            <a:r>
              <a:rPr lang="da-DK" dirty="0"/>
              <a:t>. Overnatning og aften/morgenmad, følge bil, Km. Penge til følgebil , færge overfart til følgebil og trailer leje. </a:t>
            </a:r>
            <a:endParaRPr lang="da-DK" b="1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da-DK" dirty="0"/>
              <a:t>Transport T/R Næstved/Odden og daglig frokost er for egen regning</a:t>
            </a:r>
          </a:p>
          <a:p>
            <a:pPr>
              <a:buFont typeface="Wingdings" pitchFamily="2" charset="2"/>
              <a:buChar char="Ø"/>
            </a:pPr>
            <a:r>
              <a:rPr lang="da-DK" dirty="0"/>
              <a:t>Deltagere skal have været medlem siden 06.2024 og forsat medlemskab i 2025</a:t>
            </a:r>
          </a:p>
          <a:p>
            <a:pPr lvl="1">
              <a:buFont typeface="Wingdings" pitchFamily="2" charset="2"/>
              <a:buChar char="Ø"/>
            </a:pPr>
            <a:endParaRPr lang="da-DK" dirty="0"/>
          </a:p>
          <a:p>
            <a:pPr>
              <a:buFont typeface="Wingdings" pitchFamily="2" charset="2"/>
              <a:buChar char="Ø"/>
            </a:pPr>
            <a:endParaRPr lang="da-DK" dirty="0"/>
          </a:p>
          <a:p>
            <a:pPr>
              <a:buNone/>
            </a:pPr>
            <a:endParaRPr lang="da-DK" dirty="0"/>
          </a:p>
          <a:p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4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2C8DC86D-D4DB-8255-84D9-591EB2BAAC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700" y="5762625"/>
            <a:ext cx="2781300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78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1F3223-E26F-41A1-9F9C-1773D3C6E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800" dirty="0"/>
              <a:t>Geografisk oversigt NCM klub tur (29.05 – 01.06.2025)</a:t>
            </a:r>
          </a:p>
        </p:txBody>
      </p:sp>
      <p:pic>
        <p:nvPicPr>
          <p:cNvPr id="4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2C8DC86D-D4DB-8255-84D9-591EB2BAAC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700" y="5762625"/>
            <a:ext cx="2781300" cy="1095375"/>
          </a:xfrm>
          <a:prstGeom prst="rect">
            <a:avLst/>
          </a:prstGeo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395882" y="1363509"/>
            <a:ext cx="1733706" cy="1287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C0E026A3-5D66-4A21-AFCC-45CE7C5F9ED1}"/>
              </a:ext>
            </a:extLst>
          </p:cNvPr>
          <p:cNvSpPr txBox="1">
            <a:spLocks/>
          </p:cNvSpPr>
          <p:nvPr/>
        </p:nvSpPr>
        <p:spPr>
          <a:xfrm>
            <a:off x="620990" y="1379679"/>
            <a:ext cx="6479057" cy="419548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342900" indent="-3429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" pitchFamily="2" charset="2"/>
              <a:buChar char="Ø"/>
              <a:defRPr/>
            </a:pPr>
            <a:r>
              <a:rPr kumimoji="0" lang="da-DK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Dag 1 29.05</a:t>
            </a: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-&gt; Mødetidspunkt kl. </a:t>
            </a:r>
            <a:r>
              <a:rPr kumimoji="0" lang="da-DK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08.45</a:t>
            </a: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 Søllerød lejren,</a:t>
            </a:r>
            <a:r>
              <a:rPr lang="da-DK" sz="2000" dirty="0"/>
              <a:t> </a:t>
            </a:r>
            <a:r>
              <a:rPr lang="da-DK" sz="2000" dirty="0" err="1"/>
              <a:t>Gnibenvej</a:t>
            </a:r>
            <a:r>
              <a:rPr lang="da-DK" sz="2000" dirty="0"/>
              <a:t> 53, Sjællands Odde, herefter læsning af </a:t>
            </a:r>
            <a:r>
              <a:rPr lang="da-DK" sz="2000" dirty="0" err="1"/>
              <a:t>trailer/følgebil</a:t>
            </a:r>
            <a:r>
              <a:rPr lang="da-DK" sz="2000" dirty="0"/>
              <a:t> og cykling til færge (4 km) (biler under opsyn af militær rundering)</a:t>
            </a:r>
          </a:p>
          <a:p>
            <a:pPr marL="342900" indent="-3429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" pitchFamily="2" charset="2"/>
              <a:buChar char="Ø"/>
              <a:defRPr/>
            </a:pPr>
            <a:r>
              <a:rPr lang="da-DK" sz="2000" b="1" dirty="0"/>
              <a:t>Dag 1 -&gt; 29.05  </a:t>
            </a:r>
            <a:r>
              <a:rPr lang="da-DK" sz="2000" dirty="0"/>
              <a:t>Færge til Århus kl. </a:t>
            </a:r>
            <a:r>
              <a:rPr lang="da-DK" sz="2000" b="1" dirty="0"/>
              <a:t>09.30</a:t>
            </a:r>
            <a:r>
              <a:rPr lang="da-DK" sz="2000" dirty="0"/>
              <a:t>, Ankomst kl. </a:t>
            </a:r>
            <a:r>
              <a:rPr lang="da-DK" sz="2000" b="1" dirty="0"/>
              <a:t>11.00</a:t>
            </a:r>
          </a:p>
          <a:p>
            <a:pPr marL="342900" lvl="0" indent="-3429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" pitchFamily="2" charset="2"/>
              <a:buChar char="Ø"/>
              <a:defRPr/>
            </a:pPr>
            <a:r>
              <a:rPr lang="da-DK" sz="2000" b="1" dirty="0"/>
              <a:t>Dag 1 -&gt; 29.05 </a:t>
            </a:r>
            <a:r>
              <a:rPr lang="da-DK" sz="2000" dirty="0">
                <a:latin typeface="+mj-lt"/>
                <a:ea typeface="+mj-ea"/>
                <a:cs typeface="+mj-cs"/>
              </a:rPr>
              <a:t> -&gt; Århus til Randers </a:t>
            </a:r>
            <a:endParaRPr lang="da-DK" sz="2000" b="1" dirty="0">
              <a:latin typeface="+mj-lt"/>
              <a:ea typeface="+mj-ea"/>
              <a:cs typeface="+mj-cs"/>
            </a:endParaRPr>
          </a:p>
          <a:p>
            <a:pPr marL="342900" lvl="0" indent="-3429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" pitchFamily="2" charset="2"/>
              <a:buChar char="Ø"/>
              <a:defRPr/>
            </a:pPr>
            <a:r>
              <a:rPr lang="da-DK" sz="2000" b="1" dirty="0"/>
              <a:t>Dag 2 -&gt; 30.05 -</a:t>
            </a:r>
            <a:r>
              <a:rPr lang="da-DK" sz="2000" dirty="0">
                <a:latin typeface="+mj-lt"/>
                <a:ea typeface="+mj-ea"/>
                <a:cs typeface="+mj-cs"/>
              </a:rPr>
              <a:t>&gt; Randers til Viborg</a:t>
            </a:r>
            <a:endParaRPr lang="da-DK" sz="2000" b="1" dirty="0">
              <a:latin typeface="+mj-lt"/>
              <a:ea typeface="+mj-ea"/>
              <a:cs typeface="+mj-cs"/>
            </a:endParaRPr>
          </a:p>
          <a:p>
            <a:pPr marL="342900" lvl="0" indent="-3429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" pitchFamily="2" charset="2"/>
              <a:buChar char="Ø"/>
              <a:defRPr/>
            </a:pPr>
            <a:r>
              <a:rPr lang="da-DK" sz="2000" b="1" dirty="0"/>
              <a:t>Dag 3 -&gt; 31.05 </a:t>
            </a:r>
            <a:r>
              <a:rPr lang="da-DK" sz="2000" dirty="0">
                <a:latin typeface="+mj-lt"/>
                <a:ea typeface="+mj-ea"/>
                <a:cs typeface="+mj-cs"/>
              </a:rPr>
              <a:t>-&gt; Viborg til Nr. Vissing</a:t>
            </a:r>
            <a:endParaRPr kumimoji="0" lang="da-DK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342900" lvl="0" indent="-3429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" pitchFamily="2" charset="2"/>
              <a:buChar char="Ø"/>
              <a:defRPr/>
            </a:pPr>
            <a:r>
              <a:rPr lang="da-DK" sz="2000" b="1" dirty="0"/>
              <a:t>Dag 4 -&gt; 01.06</a:t>
            </a:r>
            <a:r>
              <a:rPr kumimoji="0" lang="da-DK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-&gt; Nr. Vissing til Århus (hjemtur)</a:t>
            </a:r>
          </a:p>
          <a:p>
            <a:pPr marL="342900" lvl="0" indent="-3429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" pitchFamily="2" charset="2"/>
              <a:buChar char="Ø"/>
              <a:defRPr/>
            </a:pPr>
            <a:r>
              <a:rPr lang="da-DK" sz="2000" b="1" dirty="0"/>
              <a:t>Dag 4 -&gt; 01.06 -&gt; </a:t>
            </a:r>
            <a:r>
              <a:rPr lang="da-DK" sz="2000" dirty="0"/>
              <a:t>Færge kl. </a:t>
            </a:r>
            <a:r>
              <a:rPr lang="da-DK" sz="2000" b="1" dirty="0"/>
              <a:t>11.15</a:t>
            </a:r>
            <a:endParaRPr kumimoji="0" lang="da-DK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Både </a:t>
            </a:r>
            <a:r>
              <a:rPr lang="da-DK" sz="2000" dirty="0">
                <a:latin typeface="+mj-lt"/>
                <a:ea typeface="+mj-ea"/>
                <a:cs typeface="+mj-cs"/>
              </a:rPr>
              <a:t>for MTB og racer (Ryttere på hold efter Niv.)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Eftermiddagshygge og Fællesspisninger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tabLst/>
              <a:defRPr/>
            </a:pPr>
            <a:endParaRPr kumimoji="0" lang="da-DK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da-DK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tabLst/>
              <a:defRPr/>
            </a:pPr>
            <a:endParaRPr kumimoji="0" lang="da-DK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tabLst/>
              <a:defRPr/>
            </a:pPr>
            <a:endParaRPr kumimoji="0" lang="da-DK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04183" y="3020379"/>
            <a:ext cx="4848329" cy="1417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62029" y="4601060"/>
            <a:ext cx="2752987" cy="188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03671" y="1368236"/>
            <a:ext cx="2713352" cy="153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Lige pilforbindelse 10"/>
          <p:cNvCxnSpPr/>
          <p:nvPr/>
        </p:nvCxnSpPr>
        <p:spPr>
          <a:xfrm flipH="1">
            <a:off x="7888941" y="1281953"/>
            <a:ext cx="71718" cy="3765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878282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F475C0-1255-4526-A7A6-11FAD630A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Overnatninger, menu mm.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6E59D66-2280-4BE0-B309-6A4FE11BE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481" y="1597689"/>
            <a:ext cx="10741688" cy="337624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 sz="2800" b="1" dirty="0"/>
              <a:t>Dag 1 29.05</a:t>
            </a:r>
            <a:r>
              <a:rPr lang="da-DK" sz="2800" dirty="0"/>
              <a:t> - Motel X Randers </a:t>
            </a:r>
          </a:p>
          <a:p>
            <a:pPr lvl="1"/>
            <a:r>
              <a:rPr lang="da-DK" sz="2600" dirty="0"/>
              <a:t>Aften menu -&gt; </a:t>
            </a:r>
            <a:r>
              <a:rPr lang="da-DK" sz="2600" b="1" dirty="0"/>
              <a:t>SURPRISE</a:t>
            </a:r>
          </a:p>
          <a:p>
            <a:pPr lvl="1"/>
            <a:r>
              <a:rPr lang="da-DK" sz="2600" dirty="0" err="1"/>
              <a:t>Incl</a:t>
            </a:r>
            <a:r>
              <a:rPr lang="da-DK" sz="2600" dirty="0"/>
              <a:t>. Morgenbuffet</a:t>
            </a:r>
          </a:p>
          <a:p>
            <a:pPr lvl="1"/>
            <a:r>
              <a:rPr lang="da-DK" sz="2600" dirty="0" err="1"/>
              <a:t>Incl</a:t>
            </a:r>
            <a:r>
              <a:rPr lang="da-DK" sz="2600" dirty="0"/>
              <a:t>. Linned/håndklæde </a:t>
            </a:r>
          </a:p>
          <a:p>
            <a:pPr lvl="1"/>
            <a:r>
              <a:rPr lang="da-DK" sz="2600" dirty="0"/>
              <a:t>Cykler er låst inde</a:t>
            </a:r>
            <a:endParaRPr lang="da-DK" sz="2800" dirty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5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2C8DC86D-D4DB-8255-84D9-591EB2BAAC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700" y="5762625"/>
            <a:ext cx="2781300" cy="1095375"/>
          </a:xfrm>
          <a:prstGeom prst="rect">
            <a:avLst/>
          </a:prstGeom>
        </p:spPr>
      </p:pic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7888" y="3101227"/>
            <a:ext cx="3957077" cy="2283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frundet rektangulær billedforklaring 5"/>
          <p:cNvSpPr/>
          <p:nvPr/>
        </p:nvSpPr>
        <p:spPr>
          <a:xfrm>
            <a:off x="663388" y="4616824"/>
            <a:ext cx="5208493" cy="2133600"/>
          </a:xfrm>
          <a:prstGeom prst="wedgeRoundRectCallout">
            <a:avLst>
              <a:gd name="adj1" fmla="val 59064"/>
              <a:gd name="adj2" fmla="val -3925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 </a:t>
            </a:r>
            <a:r>
              <a:rPr lang="da-DK" sz="1400" dirty="0"/>
              <a:t>Bad og toilet</a:t>
            </a:r>
            <a:br>
              <a:rPr lang="da-DK" sz="1400" dirty="0"/>
            </a:br>
            <a:r>
              <a:rPr lang="da-DK" sz="1400" dirty="0"/>
              <a:t>• Gode senge med allergivenlige dundyner</a:t>
            </a:r>
            <a:br>
              <a:rPr lang="da-DK" sz="1400" dirty="0"/>
            </a:br>
            <a:r>
              <a:rPr lang="da-DK" sz="1400" dirty="0"/>
              <a:t>• Gode boksmadrasser med top af latex</a:t>
            </a:r>
            <a:br>
              <a:rPr lang="da-DK" sz="1400" dirty="0"/>
            </a:br>
            <a:r>
              <a:rPr lang="da-DK" sz="1400" dirty="0"/>
              <a:t>• Sengelinned og håndklæder</a:t>
            </a:r>
            <a:br>
              <a:rPr lang="da-DK" sz="1400" dirty="0"/>
            </a:br>
            <a:r>
              <a:rPr lang="da-DK" sz="1400" dirty="0"/>
              <a:t>• Gratis </a:t>
            </a:r>
            <a:r>
              <a:rPr lang="da-DK" sz="1400" dirty="0" err="1"/>
              <a:t>WiFi</a:t>
            </a:r>
            <a:br>
              <a:rPr lang="da-DK" sz="1400" dirty="0"/>
            </a:br>
            <a:r>
              <a:rPr lang="da-DK" sz="1400" dirty="0"/>
              <a:t>• 32" Fladskærm</a:t>
            </a:r>
            <a:br>
              <a:rPr lang="da-DK" sz="1400" dirty="0"/>
            </a:br>
            <a:r>
              <a:rPr lang="da-DK" sz="1400" dirty="0"/>
              <a:t>• God ventilation</a:t>
            </a:r>
            <a:br>
              <a:rPr lang="da-DK" sz="1400" dirty="0"/>
            </a:br>
            <a:r>
              <a:rPr lang="da-DK" sz="1400" dirty="0"/>
              <a:t>• Lydisolering (Mogens snorker)</a:t>
            </a:r>
            <a:br>
              <a:rPr lang="da-DK" sz="1400" dirty="0"/>
            </a:br>
            <a:r>
              <a:rPr lang="da-DK" sz="1400" dirty="0"/>
              <a:t>• Cykler låst inde</a:t>
            </a:r>
          </a:p>
        </p:txBody>
      </p:sp>
    </p:spTree>
    <p:extLst>
      <p:ext uri="{BB962C8B-B14F-4D97-AF65-F5344CB8AC3E}">
        <p14:creationId xmlns:p14="http://schemas.microsoft.com/office/powerpoint/2010/main" val="160146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F475C0-1255-4526-A7A6-11FAD630A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Overnatninger, menu mm.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6E59D66-2280-4BE0-B309-6A4FE11BE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481" y="1597689"/>
            <a:ext cx="10741688" cy="337624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 sz="2800" b="1" dirty="0"/>
              <a:t>Dag 2 30.05</a:t>
            </a:r>
            <a:r>
              <a:rPr lang="da-DK" sz="2800" dirty="0"/>
              <a:t>  </a:t>
            </a:r>
            <a:r>
              <a:rPr lang="da-DK" sz="2800" b="1" dirty="0"/>
              <a:t>(Golf Hotel Viborg)</a:t>
            </a:r>
          </a:p>
          <a:p>
            <a:pPr lvl="1"/>
            <a:r>
              <a:rPr lang="da-DK" sz="2600" dirty="0"/>
              <a:t>Aften menu -&gt; 3 retters menu</a:t>
            </a:r>
          </a:p>
          <a:p>
            <a:pPr lvl="1"/>
            <a:r>
              <a:rPr lang="da-DK" sz="2600" dirty="0" err="1"/>
              <a:t>Incl</a:t>
            </a:r>
            <a:r>
              <a:rPr lang="da-DK" sz="2600" dirty="0"/>
              <a:t>. Morgenbuffet</a:t>
            </a:r>
          </a:p>
          <a:p>
            <a:pPr lvl="1"/>
            <a:r>
              <a:rPr lang="da-DK" sz="2600" dirty="0" err="1"/>
              <a:t>Incl</a:t>
            </a:r>
            <a:r>
              <a:rPr lang="da-DK" sz="2600" dirty="0"/>
              <a:t>. Linned/håndklæde </a:t>
            </a:r>
          </a:p>
          <a:p>
            <a:pPr lvl="1"/>
            <a:r>
              <a:rPr lang="da-DK" sz="2600" dirty="0"/>
              <a:t>Cykler er låst inde</a:t>
            </a:r>
            <a:endParaRPr lang="da-DK" sz="2800" dirty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5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2C8DC86D-D4DB-8255-84D9-591EB2BAAC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700" y="5762625"/>
            <a:ext cx="2781300" cy="1095375"/>
          </a:xfrm>
          <a:prstGeom prst="rect">
            <a:avLst/>
          </a:prstGeom>
        </p:spPr>
      </p:pic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9440" y="2671482"/>
            <a:ext cx="5732851" cy="2552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frundet rektangulær billedforklaring 6"/>
          <p:cNvSpPr/>
          <p:nvPr/>
        </p:nvSpPr>
        <p:spPr>
          <a:xfrm>
            <a:off x="403411" y="4823012"/>
            <a:ext cx="5262283" cy="1515036"/>
          </a:xfrm>
          <a:prstGeom prst="wedgeRoundRectCallout">
            <a:avLst>
              <a:gd name="adj1" fmla="val 56978"/>
              <a:gd name="adj2" fmla="val -6936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600" dirty="0"/>
              <a:t>Hotellet har et dejligt </a:t>
            </a:r>
            <a:r>
              <a:rPr lang="da-DK" sz="1600" dirty="0" err="1"/>
              <a:t>wellness</a:t>
            </a:r>
            <a:r>
              <a:rPr lang="da-DK" sz="1600" dirty="0"/>
              <a:t> område med stor swimmingpool, spa, sauna og fitnesscenter. Det er tilladt for mindre grupper at benytte vores </a:t>
            </a:r>
            <a:r>
              <a:rPr lang="da-DK" sz="1600" dirty="0" err="1"/>
              <a:t>wellness</a:t>
            </a:r>
            <a:r>
              <a:rPr lang="da-DK" sz="1600" dirty="0"/>
              <a:t> afdeling 2 timer før og efter check in/ud.</a:t>
            </a:r>
          </a:p>
        </p:txBody>
      </p:sp>
      <p:sp>
        <p:nvSpPr>
          <p:cNvPr id="4" name="Afrundet rektangulær billedforklaring 6">
            <a:extLst>
              <a:ext uri="{FF2B5EF4-FFF2-40B4-BE49-F238E27FC236}">
                <a16:creationId xmlns:a16="http://schemas.microsoft.com/office/drawing/2014/main" id="{7EECE499-7F37-D192-FE30-C529D51B5E94}"/>
              </a:ext>
            </a:extLst>
          </p:cNvPr>
          <p:cNvSpPr/>
          <p:nvPr/>
        </p:nvSpPr>
        <p:spPr>
          <a:xfrm>
            <a:off x="6238154" y="5762625"/>
            <a:ext cx="1954124" cy="352368"/>
          </a:xfrm>
          <a:prstGeom prst="wedgeRoundRectCallout">
            <a:avLst>
              <a:gd name="adj1" fmla="val 32626"/>
              <a:gd name="adj2" fmla="val -19911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600" dirty="0"/>
              <a:t>Husk badetøj</a:t>
            </a:r>
          </a:p>
        </p:txBody>
      </p:sp>
    </p:spTree>
    <p:extLst>
      <p:ext uri="{BB962C8B-B14F-4D97-AF65-F5344CB8AC3E}">
        <p14:creationId xmlns:p14="http://schemas.microsoft.com/office/powerpoint/2010/main" val="160146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F475C0-1255-4526-A7A6-11FAD630A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Overnatninger, menu mm.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6E59D66-2280-4BE0-B309-6A4FE11BE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481" y="1597689"/>
            <a:ext cx="10741688" cy="337624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 sz="2800" b="1" dirty="0"/>
              <a:t>Dag 3 31.05</a:t>
            </a:r>
            <a:r>
              <a:rPr lang="da-DK" sz="2800" dirty="0"/>
              <a:t>  </a:t>
            </a:r>
            <a:r>
              <a:rPr lang="da-DK" sz="2800" b="1" dirty="0"/>
              <a:t>(Nørre Vissing Kro)</a:t>
            </a:r>
          </a:p>
          <a:p>
            <a:pPr lvl="1"/>
            <a:r>
              <a:rPr lang="da-DK" sz="2600" dirty="0"/>
              <a:t>Aften menu -&gt; 2 retters menu</a:t>
            </a:r>
          </a:p>
          <a:p>
            <a:pPr lvl="1"/>
            <a:r>
              <a:rPr lang="da-DK" sz="2600" dirty="0" err="1"/>
              <a:t>Incl</a:t>
            </a:r>
            <a:r>
              <a:rPr lang="da-DK" sz="2600" dirty="0"/>
              <a:t>. Morgenbuffet</a:t>
            </a:r>
          </a:p>
          <a:p>
            <a:pPr lvl="1"/>
            <a:r>
              <a:rPr lang="da-DK" sz="2600" dirty="0" err="1"/>
              <a:t>Incl</a:t>
            </a:r>
            <a:r>
              <a:rPr lang="da-DK" sz="2600" dirty="0"/>
              <a:t>. Linned/håndklæde </a:t>
            </a:r>
          </a:p>
          <a:p>
            <a:pPr lvl="1"/>
            <a:r>
              <a:rPr lang="da-DK" sz="2600" dirty="0"/>
              <a:t>Cykler er låst inde</a:t>
            </a:r>
            <a:endParaRPr lang="da-DK" sz="2800" dirty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5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2C8DC86D-D4DB-8255-84D9-591EB2BAAC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700" y="5762625"/>
            <a:ext cx="2781300" cy="1095375"/>
          </a:xfrm>
          <a:prstGeom prst="rect">
            <a:avLst/>
          </a:prstGeom>
        </p:spPr>
      </p:pic>
      <p:sp>
        <p:nvSpPr>
          <p:cNvPr id="6" name="Afrundet rektangulær billedforklaring 5"/>
          <p:cNvSpPr/>
          <p:nvPr/>
        </p:nvSpPr>
        <p:spPr>
          <a:xfrm>
            <a:off x="412377" y="4751294"/>
            <a:ext cx="5351929" cy="1389529"/>
          </a:xfrm>
          <a:prstGeom prst="wedgeRoundRectCallout">
            <a:avLst>
              <a:gd name="adj1" fmla="val 53139"/>
              <a:gd name="adj2" fmla="val -8336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Den mere end 200 år gamle kro møder i dag sine gæster med blå pudsede vægge og </a:t>
            </a:r>
            <a:r>
              <a:rPr lang="da-DK" dirty="0" err="1"/>
              <a:t>sprossede</a:t>
            </a:r>
            <a:r>
              <a:rPr lang="da-DK" dirty="0"/>
              <a:t> vinduer, der fortæller om et møde mellem tradition og nutid.​ Cykler låst inde.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2315" y="2805953"/>
            <a:ext cx="6362584" cy="2405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146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F475C0-1255-4526-A7A6-11FAD630A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Detaljeret rute Racer Dag 1 29.05</a:t>
            </a:r>
          </a:p>
        </p:txBody>
      </p:sp>
      <p:pic>
        <p:nvPicPr>
          <p:cNvPr id="5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2C8DC86D-D4DB-8255-84D9-591EB2BAAC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700" y="5762625"/>
            <a:ext cx="2781300" cy="109537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0263" y="1378877"/>
            <a:ext cx="5434292" cy="4383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26E59D66-2280-4BE0-B309-6A4FE11BE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481" y="1597689"/>
            <a:ext cx="5372519" cy="337624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 sz="2800" b="1" dirty="0"/>
              <a:t>Århus -&gt; Randers</a:t>
            </a:r>
          </a:p>
          <a:p>
            <a:pPr lvl="1"/>
            <a:r>
              <a:rPr lang="da-DK" sz="2600" b="1" dirty="0"/>
              <a:t>105 Km. Antal Hm. Ca.1.000</a:t>
            </a:r>
          </a:p>
          <a:p>
            <a:pPr lvl="2"/>
            <a:r>
              <a:rPr lang="da-DK" sz="2400" b="1" dirty="0"/>
              <a:t>Frokost -&gt; Restaurant skov-møllen (f</a:t>
            </a:r>
            <a:r>
              <a:rPr lang="da-DK" sz="2200" b="1" dirty="0"/>
              <a:t>or egen regning)</a:t>
            </a:r>
          </a:p>
          <a:p>
            <a:pPr lvl="1"/>
            <a:r>
              <a:rPr lang="da-DK" sz="2600" b="1" dirty="0"/>
              <a:t>Århus, Kalø vig, Mols bjerge, Thorsager, Rosenholm Slotspark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0146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F475C0-1255-4526-A7A6-11FAD630A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165324" cy="1400530"/>
          </a:xfrm>
        </p:spPr>
        <p:txBody>
          <a:bodyPr/>
          <a:lstStyle/>
          <a:p>
            <a:r>
              <a:rPr lang="da-DK" sz="3500" dirty="0"/>
              <a:t>Detaljeret rute MTB Hold 1+2 29.05 Dag 1</a:t>
            </a:r>
          </a:p>
        </p:txBody>
      </p:sp>
      <p:pic>
        <p:nvPicPr>
          <p:cNvPr id="5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2C8DC86D-D4DB-8255-84D9-591EB2BAAC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700" y="5762625"/>
            <a:ext cx="2781300" cy="1095375"/>
          </a:xfrm>
          <a:prstGeom prst="rect">
            <a:avLst/>
          </a:prstGeom>
        </p:spPr>
      </p:pic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26E59D66-2280-4BE0-B309-6A4FE11BE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62" y="1628508"/>
            <a:ext cx="10741688" cy="3376245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da-DK" sz="2800" b="1" dirty="0"/>
          </a:p>
          <a:p>
            <a:pPr lvl="1"/>
            <a:r>
              <a:rPr lang="da-DK" sz="2800" b="1" dirty="0"/>
              <a:t>Århus -&gt; Randers</a:t>
            </a:r>
          </a:p>
          <a:p>
            <a:pPr lvl="2"/>
            <a:r>
              <a:rPr lang="da-DK" sz="2800" b="1" i="0" dirty="0">
                <a:effectLst/>
                <a:latin typeface="+mn-lt"/>
              </a:rPr>
              <a:t>76 km /21 km (530 hm) </a:t>
            </a:r>
          </a:p>
          <a:p>
            <a:pPr lvl="2"/>
            <a:r>
              <a:rPr lang="da-DK" sz="2800" b="1" i="0" dirty="0">
                <a:effectLst/>
                <a:latin typeface="+mn-lt"/>
              </a:rPr>
              <a:t>(5 stk. spor</a:t>
            </a:r>
            <a:r>
              <a:rPr lang="da-DK" sz="2800" b="1" dirty="0">
                <a:latin typeface="+mn-lt"/>
              </a:rPr>
              <a:t> ca. 55%)</a:t>
            </a:r>
          </a:p>
          <a:p>
            <a:pPr lvl="2"/>
            <a:r>
              <a:rPr lang="da-DK" sz="2800" b="1" dirty="0"/>
              <a:t>Frokost undervejs på ruten</a:t>
            </a:r>
          </a:p>
          <a:p>
            <a:pPr marL="0" indent="0">
              <a:buNone/>
            </a:pPr>
            <a:endParaRPr lang="da-DK" dirty="0">
              <a:solidFill>
                <a:srgbClr val="FF0000"/>
              </a:solidFill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1B9548B4-FEB9-BF5E-507B-EFED8BA34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3942" y="1135053"/>
            <a:ext cx="4946785" cy="485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46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4447</TotalTime>
  <Words>1035</Words>
  <Application>Microsoft Office PowerPoint</Application>
  <PresentationFormat>Widescreen</PresentationFormat>
  <Paragraphs>135</Paragraphs>
  <Slides>23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23</vt:i4>
      </vt:variant>
    </vt:vector>
  </HeadingPairs>
  <TitlesOfParts>
    <vt:vector size="27" baseType="lpstr">
      <vt:lpstr>Century Gothic</vt:lpstr>
      <vt:lpstr>Wingdings</vt:lpstr>
      <vt:lpstr>Wingdings 3</vt:lpstr>
      <vt:lpstr>Ion</vt:lpstr>
      <vt:lpstr>Velkommen til Næstved Cykel-Motion </vt:lpstr>
      <vt:lpstr>Agenda: </vt:lpstr>
      <vt:lpstr>Praktiske forhold</vt:lpstr>
      <vt:lpstr>Geografisk oversigt NCM klub tur (29.05 – 01.06.2025)</vt:lpstr>
      <vt:lpstr>Overnatninger, menu mm.</vt:lpstr>
      <vt:lpstr>Overnatninger, menu mm.</vt:lpstr>
      <vt:lpstr>Overnatninger, menu mm.</vt:lpstr>
      <vt:lpstr>Detaljeret rute Racer Dag 1 29.05</vt:lpstr>
      <vt:lpstr>Detaljeret rute MTB Hold 1+2 29.05 Dag 1</vt:lpstr>
      <vt:lpstr>Detaljeret rute MTB El bandidos 29.05 Dag 1</vt:lpstr>
      <vt:lpstr>Detaljeret rute Racer Dag 2 30.05</vt:lpstr>
      <vt:lpstr>Detaljeret rute MTB 1+2 dag 2 30.05</vt:lpstr>
      <vt:lpstr>Detaljeret rute MTB El bandidos 30.05 Dag 2</vt:lpstr>
      <vt:lpstr>Detaljeret rute Racer Dag 3 31.05</vt:lpstr>
      <vt:lpstr>Detaljeret rute MTB 1+2 Dag 3 31.05</vt:lpstr>
      <vt:lpstr>Detaljeret rute MTB El bandidos Dag 3 31.05</vt:lpstr>
      <vt:lpstr>Detaljeret rute Racer Dag 4 01.06</vt:lpstr>
      <vt:lpstr>PowerPoint-præsentation</vt:lpstr>
      <vt:lpstr>Detaljeret rute MTB El Bandidos Dag 4 01.06</vt:lpstr>
      <vt:lpstr>Følgebil</vt:lpstr>
      <vt:lpstr>Priser </vt:lpstr>
      <vt:lpstr>Tilmelding</vt:lpstr>
      <vt:lpstr>AOB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Næstved Cykel-Motion 2022-2023</dc:title>
  <dc:creator>bruger</dc:creator>
  <cp:lastModifiedBy>Lene Schmidt</cp:lastModifiedBy>
  <cp:revision>1290</cp:revision>
  <dcterms:created xsi:type="dcterms:W3CDTF">2022-05-26T10:46:56Z</dcterms:created>
  <dcterms:modified xsi:type="dcterms:W3CDTF">2025-02-21T14:36:09Z</dcterms:modified>
</cp:coreProperties>
</file>